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257" r:id="rId3"/>
    <p:sldId id="272" r:id="rId4"/>
    <p:sldId id="260" r:id="rId5"/>
    <p:sldId id="261" r:id="rId6"/>
    <p:sldId id="270" r:id="rId7"/>
    <p:sldId id="273" r:id="rId8"/>
    <p:sldId id="262" r:id="rId9"/>
    <p:sldId id="266" r:id="rId10"/>
    <p:sldId id="267" r:id="rId11"/>
    <p:sldId id="271" r:id="rId12"/>
    <p:sldId id="263" r:id="rId13"/>
    <p:sldId id="274" r:id="rId14"/>
    <p:sldId id="265" r:id="rId15"/>
    <p:sldId id="275" r:id="rId16"/>
    <p:sldId id="264"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6" d="100"/>
          <a:sy n="16" d="100"/>
        </p:scale>
        <p:origin x="16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48A87A34-81AB-432B-8DAE-1953F412C126}" type="datetimeFigureOut">
              <a:rPr lang="en-US" dirty="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r">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11/5/2022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AC8FD4E-2ECE-E0B1-17BB-4B6C8C94E2A6}"/>
              </a:ext>
            </a:extLst>
          </p:cNvPr>
          <p:cNvSpPr>
            <a:spLocks noGrp="1"/>
          </p:cNvSpPr>
          <p:nvPr>
            <p:ph type="ctrTitle"/>
          </p:nvPr>
        </p:nvSpPr>
        <p:spPr>
          <a:xfrm>
            <a:off x="1843285" y="-1254607"/>
            <a:ext cx="8689976" cy="2509213"/>
          </a:xfrm>
        </p:spPr>
        <p:txBody>
          <a:bodyPr/>
          <a:lstStyle/>
          <a:p>
            <a:r>
              <a:rPr lang="fa-IR" dirty="0"/>
              <a:t>اجهادات البذور</a:t>
            </a:r>
            <a:endParaRPr lang="ar-IQ" dirty="0"/>
          </a:p>
        </p:txBody>
      </p:sp>
      <p:sp>
        <p:nvSpPr>
          <p:cNvPr id="3" name="عنوان فرعي 2">
            <a:extLst>
              <a:ext uri="{FF2B5EF4-FFF2-40B4-BE49-F238E27FC236}">
                <a16:creationId xmlns:a16="http://schemas.microsoft.com/office/drawing/2014/main" id="{C3B36657-E3A8-EAD3-E3E6-C56670A59637}"/>
              </a:ext>
            </a:extLst>
          </p:cNvPr>
          <p:cNvSpPr>
            <a:spLocks noGrp="1"/>
          </p:cNvSpPr>
          <p:nvPr>
            <p:ph type="subTitle" idx="1"/>
          </p:nvPr>
        </p:nvSpPr>
        <p:spPr>
          <a:xfrm>
            <a:off x="1590278" y="3429000"/>
            <a:ext cx="10601722" cy="2703909"/>
          </a:xfrm>
        </p:spPr>
        <p:txBody>
          <a:bodyPr>
            <a:normAutofit/>
          </a:bodyPr>
          <a:lstStyle/>
          <a:p>
            <a:r>
              <a:rPr lang="fa-IR" sz="2000" dirty="0"/>
              <a:t>الاسم :فاطمة عبدالعباس</a:t>
            </a:r>
          </a:p>
          <a:p>
            <a:r>
              <a:rPr lang="fa-IR" sz="2000" dirty="0"/>
              <a:t>                                                        المشرف: د.لمياء</a:t>
            </a:r>
          </a:p>
          <a:p>
            <a:endParaRPr lang="fa-IR" sz="2000" dirty="0"/>
          </a:p>
          <a:p>
            <a:endParaRPr lang="fa-IR" sz="2000" dirty="0"/>
          </a:p>
          <a:p>
            <a:pPr algn="l"/>
            <a:r>
              <a:rPr lang="fa-IR" sz="2000" dirty="0"/>
              <a:t>١٤٤٤ه                                                                                                        ٢٠٢٢م</a:t>
            </a:r>
          </a:p>
        </p:txBody>
      </p:sp>
      <p:pic>
        <p:nvPicPr>
          <p:cNvPr id="4" name="صورة 4">
            <a:extLst>
              <a:ext uri="{FF2B5EF4-FFF2-40B4-BE49-F238E27FC236}">
                <a16:creationId xmlns:a16="http://schemas.microsoft.com/office/drawing/2014/main" id="{98747D0C-861E-D4FB-AD27-9CBBEDA91C5D}"/>
              </a:ext>
            </a:extLst>
          </p:cNvPr>
          <p:cNvPicPr>
            <a:picLocks noChangeAspect="1"/>
          </p:cNvPicPr>
          <p:nvPr/>
        </p:nvPicPr>
        <p:blipFill>
          <a:blip r:embed="rId2"/>
          <a:stretch>
            <a:fillRect/>
          </a:stretch>
        </p:blipFill>
        <p:spPr>
          <a:xfrm>
            <a:off x="711398" y="1500188"/>
            <a:ext cx="10769203" cy="5219387"/>
          </a:xfrm>
          <a:prstGeom prst="rect">
            <a:avLst/>
          </a:prstGeom>
        </p:spPr>
      </p:pic>
    </p:spTree>
    <p:extLst>
      <p:ext uri="{BB962C8B-B14F-4D97-AF65-F5344CB8AC3E}">
        <p14:creationId xmlns:p14="http://schemas.microsoft.com/office/powerpoint/2010/main" val="3830898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E7C6A9-76E8-248D-C363-034FC4368137}"/>
              </a:ext>
            </a:extLst>
          </p:cNvPr>
          <p:cNvSpPr>
            <a:spLocks noGrp="1"/>
          </p:cNvSpPr>
          <p:nvPr>
            <p:ph type="title"/>
          </p:nvPr>
        </p:nvSpPr>
        <p:spPr/>
        <p:txBody>
          <a:bodyPr/>
          <a:lstStyle/>
          <a:p>
            <a:endParaRPr lang="ar-IQ"/>
          </a:p>
        </p:txBody>
      </p:sp>
      <p:pic>
        <p:nvPicPr>
          <p:cNvPr id="4" name="صورة 4">
            <a:extLst>
              <a:ext uri="{FF2B5EF4-FFF2-40B4-BE49-F238E27FC236}">
                <a16:creationId xmlns:a16="http://schemas.microsoft.com/office/drawing/2014/main" id="{EF45E754-166B-D824-E2C4-5174F94BBB21}"/>
              </a:ext>
            </a:extLst>
          </p:cNvPr>
          <p:cNvPicPr>
            <a:picLocks noGrp="1" noChangeAspect="1"/>
          </p:cNvPicPr>
          <p:nvPr>
            <p:ph sz="quarter" idx="13"/>
          </p:nvPr>
        </p:nvPicPr>
        <p:blipFill>
          <a:blip r:embed="rId2"/>
          <a:stretch>
            <a:fillRect/>
          </a:stretch>
        </p:blipFill>
        <p:spPr>
          <a:xfrm>
            <a:off x="913775" y="392907"/>
            <a:ext cx="10069741" cy="5398294"/>
          </a:xfrm>
        </p:spPr>
      </p:pic>
    </p:spTree>
    <p:extLst>
      <p:ext uri="{BB962C8B-B14F-4D97-AF65-F5344CB8AC3E}">
        <p14:creationId xmlns:p14="http://schemas.microsoft.com/office/powerpoint/2010/main" val="89817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E1B433-9334-4F97-2AE1-108E738EEA53}"/>
              </a:ext>
            </a:extLst>
          </p:cNvPr>
          <p:cNvSpPr>
            <a:spLocks noGrp="1"/>
          </p:cNvSpPr>
          <p:nvPr>
            <p:ph type="title"/>
          </p:nvPr>
        </p:nvSpPr>
        <p:spPr/>
        <p:txBody>
          <a:bodyPr/>
          <a:lstStyle/>
          <a:p>
            <a:endParaRPr lang="ar-IQ"/>
          </a:p>
        </p:txBody>
      </p:sp>
      <p:pic>
        <p:nvPicPr>
          <p:cNvPr id="4" name="صورة 4">
            <a:extLst>
              <a:ext uri="{FF2B5EF4-FFF2-40B4-BE49-F238E27FC236}">
                <a16:creationId xmlns:a16="http://schemas.microsoft.com/office/drawing/2014/main" id="{04D132A1-2009-F15E-239A-5177954E2418}"/>
              </a:ext>
            </a:extLst>
          </p:cNvPr>
          <p:cNvPicPr>
            <a:picLocks noGrp="1" noChangeAspect="1"/>
          </p:cNvPicPr>
          <p:nvPr>
            <p:ph sz="quarter" idx="13"/>
          </p:nvPr>
        </p:nvPicPr>
        <p:blipFill>
          <a:blip r:embed="rId2"/>
          <a:stretch>
            <a:fillRect/>
          </a:stretch>
        </p:blipFill>
        <p:spPr>
          <a:xfrm>
            <a:off x="913774" y="618517"/>
            <a:ext cx="10364451" cy="4958966"/>
          </a:xfrm>
        </p:spPr>
      </p:pic>
    </p:spTree>
    <p:extLst>
      <p:ext uri="{BB962C8B-B14F-4D97-AF65-F5344CB8AC3E}">
        <p14:creationId xmlns:p14="http://schemas.microsoft.com/office/powerpoint/2010/main" val="3544886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F7B728-C6C1-4403-C6FB-60C4CCDF2C2B}"/>
              </a:ext>
            </a:extLst>
          </p:cNvPr>
          <p:cNvSpPr>
            <a:spLocks noGrp="1"/>
          </p:cNvSpPr>
          <p:nvPr>
            <p:ph type="title"/>
          </p:nvPr>
        </p:nvSpPr>
        <p:spPr>
          <a:xfrm>
            <a:off x="914400" y="172032"/>
            <a:ext cx="10364451" cy="1596177"/>
          </a:xfrm>
        </p:spPr>
        <p:txBody>
          <a:bodyPr/>
          <a:lstStyle/>
          <a:p>
            <a:r>
              <a:rPr lang="ar-IQ" dirty="0"/>
              <a:t>الإجهاد الحراري </a:t>
            </a:r>
            <a:r>
              <a:rPr lang="af-ZA" dirty="0"/>
              <a:t>Heat Stress  </a:t>
            </a:r>
            <a:endParaRPr lang="ar-IQ" dirty="0"/>
          </a:p>
        </p:txBody>
      </p:sp>
      <p:sp>
        <p:nvSpPr>
          <p:cNvPr id="5" name="عنصر نائب للمحتوى 4">
            <a:extLst>
              <a:ext uri="{FF2B5EF4-FFF2-40B4-BE49-F238E27FC236}">
                <a16:creationId xmlns:a16="http://schemas.microsoft.com/office/drawing/2014/main" id="{1D01722D-AE0D-412D-3D41-1C1FB66F68E2}"/>
              </a:ext>
            </a:extLst>
          </p:cNvPr>
          <p:cNvSpPr>
            <a:spLocks noGrp="1"/>
          </p:cNvSpPr>
          <p:nvPr>
            <p:ph sz="quarter" idx="13"/>
          </p:nvPr>
        </p:nvSpPr>
        <p:spPr>
          <a:xfrm>
            <a:off x="914087" y="1768209"/>
            <a:ext cx="10363826" cy="8036719"/>
          </a:xfrm>
        </p:spPr>
        <p:txBody>
          <a:bodyPr>
            <a:normAutofit/>
          </a:bodyPr>
          <a:lstStyle/>
          <a:p>
            <a:br>
              <a:rPr lang="af-ZA" dirty="0"/>
            </a:br>
            <a:r>
              <a:rPr lang="ar-IQ" dirty="0"/>
              <a:t>الحرارة عامل بيئي مهم لما لها من تأثير مباشر أو غير مباشر على جميع العمليات الفسيولوجية والأيضية في النبات ، وقد تكون درجة الحرارة عامل بيئي مجهد للنبات وهناك نوعان من الإجهاد الحراري: </a:t>
            </a:r>
            <a:br>
              <a:rPr lang="ar-IQ" dirty="0"/>
            </a:br>
            <a:r>
              <a:rPr lang="ar-IQ" dirty="0"/>
              <a:t>-  إجهاد درجة الحرارة المرتفعة </a:t>
            </a:r>
            <a:r>
              <a:rPr lang="af-ZA" dirty="0"/>
              <a:t>High temperature stress </a:t>
            </a:r>
            <a:br>
              <a:rPr lang="af-ZA" dirty="0"/>
            </a:br>
            <a:r>
              <a:rPr lang="af-ZA" dirty="0"/>
              <a:t>- </a:t>
            </a:r>
            <a:r>
              <a:rPr lang="ar-IQ" dirty="0"/>
              <a:t>إجهاد درجة الحرارة المنخفضة  </a:t>
            </a:r>
            <a:r>
              <a:rPr lang="fa-IR" dirty="0"/>
              <a:t>(</a:t>
            </a:r>
            <a:r>
              <a:rPr lang="af-ZA" dirty="0"/>
              <a:t>Low temperature stress </a:t>
            </a:r>
            <a:r>
              <a:rPr lang="ar-IQ" dirty="0"/>
              <a:t>برودة ، تجمد ، صقيع ) درجة حرارة النبات غير ثابتة فهي تتغير مع تغير درجة حرارة المحيط حول النبات ، والعامل المحدد لدرجة حرارة أجزاء النبات هو درجة حرارة المحيط الملامس لذلك الجزء منه ، وتعتمد درجة حرارة النبات على </a:t>
            </a:r>
            <a:r>
              <a:rPr lang="ar-IQ" dirty="0" err="1"/>
              <a:t>الإتزان</a:t>
            </a:r>
            <a:r>
              <a:rPr lang="ar-IQ" dirty="0"/>
              <a:t> بين كمية الحرارة الممتصة وكمية الحرارة المفقودة ، فإذا زادت الطاقة الممتصة عن الطاقة المفقودة ينتج عن ذلك تسخين النبات والعكس إذا نقصت الطاقة الممتصة عن الطاقة المفقودة يؤدي إلى تبريد النبات ، ولمعظم النباتات  الراقية درجة الحرارة التي تعد خطرة ومضره تقع بين ( وتختلف درجة 55 – 45 م) و بين الخلايا في النبات نفسه ً الحرارة المضرة أحيانا بين الخلايا في النبات نفسه </a:t>
            </a:r>
            <a:br>
              <a:rPr lang="ar-IQ" dirty="0"/>
            </a:br>
            <a:endParaRPr lang="ar-IQ" dirty="0"/>
          </a:p>
        </p:txBody>
      </p:sp>
    </p:spTree>
    <p:extLst>
      <p:ext uri="{BB962C8B-B14F-4D97-AF65-F5344CB8AC3E}">
        <p14:creationId xmlns:p14="http://schemas.microsoft.com/office/powerpoint/2010/main" val="420904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217402-E7B9-271B-C585-3BDC3993C045}"/>
              </a:ext>
            </a:extLst>
          </p:cNvPr>
          <p:cNvSpPr>
            <a:spLocks noGrp="1"/>
          </p:cNvSpPr>
          <p:nvPr>
            <p:ph type="title"/>
          </p:nvPr>
        </p:nvSpPr>
        <p:spPr/>
        <p:txBody>
          <a:bodyPr/>
          <a:lstStyle/>
          <a:p>
            <a:r>
              <a:rPr lang="fa-IR" dirty="0"/>
              <a:t>اجهاد الحرارة المرتفعة</a:t>
            </a:r>
            <a:endParaRPr lang="ar-IQ" dirty="0"/>
          </a:p>
        </p:txBody>
      </p:sp>
      <p:pic>
        <p:nvPicPr>
          <p:cNvPr id="4" name="صورة 4">
            <a:extLst>
              <a:ext uri="{FF2B5EF4-FFF2-40B4-BE49-F238E27FC236}">
                <a16:creationId xmlns:a16="http://schemas.microsoft.com/office/drawing/2014/main" id="{251DBED5-3837-DDD8-8E94-D055D52A4546}"/>
              </a:ext>
            </a:extLst>
          </p:cNvPr>
          <p:cNvPicPr>
            <a:picLocks noGrp="1" noChangeAspect="1"/>
          </p:cNvPicPr>
          <p:nvPr>
            <p:ph sz="quarter" idx="13"/>
          </p:nvPr>
        </p:nvPicPr>
        <p:blipFill>
          <a:blip r:embed="rId2"/>
          <a:stretch>
            <a:fillRect/>
          </a:stretch>
        </p:blipFill>
        <p:spPr>
          <a:xfrm>
            <a:off x="913774" y="2170509"/>
            <a:ext cx="10364451" cy="4687491"/>
          </a:xfrm>
        </p:spPr>
      </p:pic>
    </p:spTree>
    <p:extLst>
      <p:ext uri="{BB962C8B-B14F-4D97-AF65-F5344CB8AC3E}">
        <p14:creationId xmlns:p14="http://schemas.microsoft.com/office/powerpoint/2010/main" val="78328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A2723FB-1A46-A0F6-F40B-5E0C854C8147}"/>
              </a:ext>
            </a:extLst>
          </p:cNvPr>
          <p:cNvSpPr>
            <a:spLocks noGrp="1"/>
          </p:cNvSpPr>
          <p:nvPr>
            <p:ph type="title"/>
          </p:nvPr>
        </p:nvSpPr>
        <p:spPr>
          <a:xfrm>
            <a:off x="1413837" y="189892"/>
            <a:ext cx="10364451" cy="1596177"/>
          </a:xfrm>
        </p:spPr>
        <p:txBody>
          <a:bodyPr/>
          <a:lstStyle/>
          <a:p>
            <a:r>
              <a:rPr lang="ar-SA" dirty="0"/>
              <a:t>اجهاد</a:t>
            </a:r>
            <a:r>
              <a:rPr lang="ar-IQ" dirty="0"/>
              <a:t> الحرارة المرتفعة : </a:t>
            </a:r>
            <a:br>
              <a:rPr lang="ar-IQ" dirty="0"/>
            </a:br>
            <a:endParaRPr lang="ar-IQ" dirty="0"/>
          </a:p>
        </p:txBody>
      </p:sp>
      <p:sp>
        <p:nvSpPr>
          <p:cNvPr id="3" name="عنصر نائب للمحتوى 2">
            <a:extLst>
              <a:ext uri="{FF2B5EF4-FFF2-40B4-BE49-F238E27FC236}">
                <a16:creationId xmlns:a16="http://schemas.microsoft.com/office/drawing/2014/main" id="{0F3DD813-4A09-259A-4607-35AAE7FB939F}"/>
              </a:ext>
            </a:extLst>
          </p:cNvPr>
          <p:cNvSpPr>
            <a:spLocks noGrp="1"/>
          </p:cNvSpPr>
          <p:nvPr>
            <p:ph sz="quarter" idx="13"/>
          </p:nvPr>
        </p:nvSpPr>
        <p:spPr>
          <a:xfrm>
            <a:off x="914399" y="1416605"/>
            <a:ext cx="10363826" cy="5594746"/>
          </a:xfrm>
        </p:spPr>
        <p:txBody>
          <a:bodyPr>
            <a:normAutofit fontScale="92500" lnSpcReduction="10000"/>
          </a:bodyPr>
          <a:lstStyle/>
          <a:p>
            <a:r>
              <a:rPr lang="ar-IQ" dirty="0"/>
              <a:t>كيف يؤثر إجهاد الحرار كيف يؤثر إجهاد الحرارة المرتفعة على النبات ؟  </a:t>
            </a:r>
            <a:br>
              <a:rPr lang="ar-IQ" dirty="0"/>
            </a:br>
            <a:r>
              <a:rPr lang="ar-IQ" dirty="0"/>
              <a:t>- انخفاض معدل البناء الضوئي وارتفاع معدل التنفس وبذلك يتعرض النبات للمجاعة عن طريق استهلاك الكربوهيدرات  </a:t>
            </a:r>
            <a:br>
              <a:rPr lang="ar-IQ" dirty="0"/>
            </a:br>
            <a:r>
              <a:rPr lang="ar-IQ" dirty="0"/>
              <a:t>-  نقص كمية البروتين النشط نتيجة تكسيره أو فقده لشكله الطبيعي  </a:t>
            </a:r>
            <a:br>
              <a:rPr lang="ar-IQ" dirty="0"/>
            </a:br>
            <a:r>
              <a:rPr lang="ar-IQ" dirty="0"/>
              <a:t>-   تراكم بعض المواد السامة نتيجة زيادة </a:t>
            </a:r>
            <a:r>
              <a:rPr lang="ar-IQ" dirty="0" err="1"/>
              <a:t>نفادية</a:t>
            </a:r>
            <a:r>
              <a:rPr lang="ar-IQ" dirty="0"/>
              <a:t> الأغشية  </a:t>
            </a:r>
            <a:br>
              <a:rPr lang="ar-IQ" dirty="0"/>
            </a:br>
            <a:r>
              <a:rPr lang="ar-IQ" dirty="0"/>
              <a:t>- زيادة سيولة الدهون خاصة دهون الأغشية الخلوية  </a:t>
            </a:r>
            <a:br>
              <a:rPr lang="ar-IQ" dirty="0"/>
            </a:br>
            <a:r>
              <a:rPr lang="ar-IQ" dirty="0"/>
              <a:t>- تغير في طبيعة الأحماض النووية  </a:t>
            </a:r>
            <a:br>
              <a:rPr lang="ar-IQ" dirty="0"/>
            </a:br>
            <a:r>
              <a:rPr lang="ar-IQ" dirty="0"/>
              <a:t>- ارتفاع معدل النتح مما يعرض النبات إلى إجهاد جفاف  </a:t>
            </a:r>
            <a:br>
              <a:rPr lang="ar-IQ" dirty="0"/>
            </a:br>
            <a:r>
              <a:rPr lang="ar-IQ" dirty="0"/>
              <a:t>-  تثبيط النمو وصغر حجم النبات وسقوط الأوراق مبكرا والفشل في تكوين الأزهار  </a:t>
            </a:r>
            <a:br>
              <a:rPr lang="ar-IQ" dirty="0"/>
            </a:br>
            <a:r>
              <a:rPr lang="ar-IQ" dirty="0"/>
              <a:t>-  تجمع </a:t>
            </a:r>
            <a:r>
              <a:rPr lang="ar-IQ" dirty="0" err="1"/>
              <a:t>للبروتوبلازم</a:t>
            </a:r>
            <a:r>
              <a:rPr lang="ar-IQ" dirty="0"/>
              <a:t> نتيجة لتأثير الحرارة المدمر لمكونات الخلية حيث أن للحرارة تأثير مدمر على الأغشية والسيتوبلازم </a:t>
            </a:r>
            <a:br>
              <a:rPr lang="ar-IQ" dirty="0"/>
            </a:br>
            <a:r>
              <a:rPr lang="ar-IQ" dirty="0"/>
              <a:t>ما هي الأعراض التي تظهر على النبات نتيجة لإجهاد الحرارة المرتفعة ؟ </a:t>
            </a:r>
            <a:br>
              <a:rPr lang="ar-IQ" dirty="0"/>
            </a:br>
            <a:r>
              <a:rPr lang="ar-IQ" dirty="0"/>
              <a:t>- تلون الأوراق باللون البني وقد تسود بزيادة الإجهاد  </a:t>
            </a:r>
            <a:br>
              <a:rPr lang="ar-IQ" dirty="0"/>
            </a:br>
            <a:r>
              <a:rPr lang="ar-IQ" dirty="0"/>
              <a:t>-  ذبول وجفاف عام يصاحبه اصفرار في بداية الإجهاد  </a:t>
            </a:r>
            <a:br>
              <a:rPr lang="ar-IQ" dirty="0"/>
            </a:br>
            <a:r>
              <a:rPr lang="ar-IQ" dirty="0"/>
              <a:t>-   ظهور لسع موضعية في الأوراق ( قتل موضعي )  </a:t>
            </a:r>
            <a:br>
              <a:rPr lang="ar-IQ" dirty="0"/>
            </a:br>
            <a:r>
              <a:rPr lang="ar-IQ" dirty="0"/>
              <a:t>- سقوط الأوراق  </a:t>
            </a:r>
            <a:br>
              <a:rPr lang="ar-IQ" dirty="0"/>
            </a:br>
            <a:r>
              <a:rPr lang="ar-IQ" dirty="0"/>
              <a:t>- صغر حجم النبات والفشل في تكوين الأزهار  </a:t>
            </a:r>
            <a:br>
              <a:rPr lang="ar-IQ" dirty="0"/>
            </a:br>
            <a:r>
              <a:rPr lang="ar-IQ" dirty="0"/>
              <a:t>- أضرار الحرارة المرتفعة تعتمد على الفترة الزمنية للتعرض</a:t>
            </a:r>
          </a:p>
        </p:txBody>
      </p:sp>
    </p:spTree>
    <p:extLst>
      <p:ext uri="{BB962C8B-B14F-4D97-AF65-F5344CB8AC3E}">
        <p14:creationId xmlns:p14="http://schemas.microsoft.com/office/powerpoint/2010/main" val="1168184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AAB730-9648-8EAC-E471-AAA4D48C1FA3}"/>
              </a:ext>
            </a:extLst>
          </p:cNvPr>
          <p:cNvSpPr>
            <a:spLocks noGrp="1"/>
          </p:cNvSpPr>
          <p:nvPr>
            <p:ph type="title"/>
          </p:nvPr>
        </p:nvSpPr>
        <p:spPr/>
        <p:txBody>
          <a:bodyPr/>
          <a:lstStyle/>
          <a:p>
            <a:r>
              <a:rPr lang="fa-IR" dirty="0"/>
              <a:t>اجهاد الحرارة المنخفضة</a:t>
            </a:r>
            <a:endParaRPr lang="ar-IQ" dirty="0"/>
          </a:p>
        </p:txBody>
      </p:sp>
      <p:pic>
        <p:nvPicPr>
          <p:cNvPr id="7" name="صورة 7">
            <a:extLst>
              <a:ext uri="{FF2B5EF4-FFF2-40B4-BE49-F238E27FC236}">
                <a16:creationId xmlns:a16="http://schemas.microsoft.com/office/drawing/2014/main" id="{390C33F6-96D7-F003-597D-BFC0B8B04943}"/>
              </a:ext>
            </a:extLst>
          </p:cNvPr>
          <p:cNvPicPr>
            <a:picLocks noGrp="1" noChangeAspect="1"/>
          </p:cNvPicPr>
          <p:nvPr>
            <p:ph sz="quarter" idx="13"/>
          </p:nvPr>
        </p:nvPicPr>
        <p:blipFill>
          <a:blip r:embed="rId2"/>
          <a:stretch>
            <a:fillRect/>
          </a:stretch>
        </p:blipFill>
        <p:spPr>
          <a:xfrm>
            <a:off x="913775" y="2366963"/>
            <a:ext cx="10364451" cy="4026693"/>
          </a:xfrm>
        </p:spPr>
      </p:pic>
    </p:spTree>
    <p:extLst>
      <p:ext uri="{BB962C8B-B14F-4D97-AF65-F5344CB8AC3E}">
        <p14:creationId xmlns:p14="http://schemas.microsoft.com/office/powerpoint/2010/main" val="320564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3B4C184-FAEE-400A-6BA6-64D9A69CD415}"/>
              </a:ext>
            </a:extLst>
          </p:cNvPr>
          <p:cNvSpPr>
            <a:spLocks noGrp="1"/>
          </p:cNvSpPr>
          <p:nvPr>
            <p:ph type="title"/>
          </p:nvPr>
        </p:nvSpPr>
        <p:spPr/>
        <p:txBody>
          <a:bodyPr/>
          <a:lstStyle/>
          <a:p>
            <a:r>
              <a:rPr lang="ar-IQ" dirty="0"/>
              <a:t>إجهاد الحرارة المنخفضة :  </a:t>
            </a:r>
            <a:br>
              <a:rPr lang="ar-IQ" dirty="0"/>
            </a:br>
            <a:br>
              <a:rPr lang="fa-IR" dirty="0"/>
            </a:br>
            <a:endParaRPr lang="ar-IQ" dirty="0"/>
          </a:p>
        </p:txBody>
      </p:sp>
      <p:sp>
        <p:nvSpPr>
          <p:cNvPr id="3" name="عنصر نائب للمحتوى 2">
            <a:extLst>
              <a:ext uri="{FF2B5EF4-FFF2-40B4-BE49-F238E27FC236}">
                <a16:creationId xmlns:a16="http://schemas.microsoft.com/office/drawing/2014/main" id="{90F0B924-6D9B-48EA-F03C-A169F277369D}"/>
              </a:ext>
            </a:extLst>
          </p:cNvPr>
          <p:cNvSpPr>
            <a:spLocks noGrp="1"/>
          </p:cNvSpPr>
          <p:nvPr>
            <p:ph sz="quarter" idx="13"/>
          </p:nvPr>
        </p:nvSpPr>
        <p:spPr>
          <a:xfrm>
            <a:off x="913774" y="1589484"/>
            <a:ext cx="10363826" cy="5464969"/>
          </a:xfrm>
        </p:spPr>
        <p:txBody>
          <a:bodyPr>
            <a:normAutofit fontScale="85000" lnSpcReduction="20000"/>
          </a:bodyPr>
          <a:lstStyle/>
          <a:p>
            <a:r>
              <a:rPr lang="ar-IQ" dirty="0"/>
              <a:t> ينشأ الضرر من تعرض النبات إلى درجات حرارة منخفضة أعلى من درجة حرارة التجمد </a:t>
            </a:r>
            <a:br>
              <a:rPr lang="ar-IQ" dirty="0"/>
            </a:br>
            <a:r>
              <a:rPr lang="ar-IQ" dirty="0"/>
              <a:t>( إجهاد برودة )   </a:t>
            </a:r>
            <a:br>
              <a:rPr lang="ar-IQ" dirty="0"/>
            </a:br>
            <a:r>
              <a:rPr lang="ar-IQ" dirty="0"/>
              <a:t> ينشأ الضرر من تعرض النبات لدرجة حرارة منخفضة تصل إلى درجة التجمد ( إجهاد تجمد )  </a:t>
            </a:r>
            <a:br>
              <a:rPr lang="ar-IQ" dirty="0"/>
            </a:br>
            <a:r>
              <a:rPr lang="ar-IQ" dirty="0"/>
              <a:t>يحدث إجهاد البرودة لمعظم النباتات عند تعرضها لدرجة حرارة أقل من 10م أو 15م وقد تصل إلى صفر مئوية ، قد يسبب إجهاد التجمد موت أنسجة النبات بسبب تكون بلورات ثلجية في أنسجة النبات ، ومن الممكن أن تبرد بعض النباتات إلى درجة حرارة أقل من الصفر ولا يحدث لها ضرر إذا لم تتكون البلورات الثلجية فيها ، والبلورات الثلجية قد تتكون في المسافات البينية للخلايا أو داخلها ويرجع ضرر تكون الثلج داخل الخلايا إلى :  </a:t>
            </a:r>
            <a:br>
              <a:rPr lang="ar-IQ" dirty="0"/>
            </a:br>
            <a:r>
              <a:rPr lang="ar-IQ" dirty="0"/>
              <a:t>1- </a:t>
            </a:r>
            <a:r>
              <a:rPr lang="ar-IQ" dirty="0" err="1"/>
              <a:t>إختلال</a:t>
            </a:r>
            <a:r>
              <a:rPr lang="ar-IQ" dirty="0"/>
              <a:t> في التركيب الطبيعي لمكونات الخلية </a:t>
            </a:r>
            <a:br>
              <a:rPr lang="ar-IQ" dirty="0"/>
            </a:br>
            <a:r>
              <a:rPr lang="ar-IQ" dirty="0"/>
              <a:t>2-   التجفيف أو زيادة تركيز المواد السامة  </a:t>
            </a:r>
            <a:br>
              <a:rPr lang="ar-IQ" dirty="0"/>
            </a:br>
            <a:r>
              <a:rPr lang="ar-IQ" dirty="0"/>
              <a:t>3-   حدوث ضرر </a:t>
            </a:r>
            <a:r>
              <a:rPr lang="ar-IQ" dirty="0" err="1"/>
              <a:t>للبروتوبلازم</a:t>
            </a:r>
            <a:r>
              <a:rPr lang="ar-IQ" dirty="0"/>
              <a:t> نتيجة انتقال الماء من خارج الخلية إلى المسافات البينية ( وجود </a:t>
            </a:r>
            <a:r>
              <a:rPr lang="ar-IQ" dirty="0" err="1"/>
              <a:t>بلوارات</a:t>
            </a:r>
            <a:r>
              <a:rPr lang="ar-IQ" dirty="0"/>
              <a:t> الثلج )  </a:t>
            </a:r>
            <a:br>
              <a:rPr lang="ar-IQ" dirty="0"/>
            </a:br>
            <a:r>
              <a:rPr lang="ar-IQ" dirty="0"/>
              <a:t>4-   ضرر ميكانيكي تحدثه البلورات في الخارج على الخلية  </a:t>
            </a:r>
            <a:br>
              <a:rPr lang="ar-IQ" dirty="0"/>
            </a:br>
            <a:r>
              <a:rPr lang="ar-IQ" dirty="0"/>
              <a:t>لإجهاد البرودة عدة تأثيرات على النبات منها :  </a:t>
            </a:r>
            <a:br>
              <a:rPr lang="ar-IQ" dirty="0"/>
            </a:br>
            <a:r>
              <a:rPr lang="ar-IQ" dirty="0"/>
              <a:t>-  توقف حركة السيتوبلازم   </a:t>
            </a:r>
            <a:br>
              <a:rPr lang="ar-IQ" dirty="0"/>
            </a:br>
            <a:r>
              <a:rPr lang="ar-IQ" dirty="0"/>
              <a:t>-  زيادة نفاذية الأغشية وتسرب المواد الذائبة من الخلايا  </a:t>
            </a:r>
            <a:br>
              <a:rPr lang="ar-IQ" dirty="0"/>
            </a:br>
            <a:r>
              <a:rPr lang="ar-IQ" dirty="0"/>
              <a:t>- زيادة معدل التنفس وانخفاض معدل البناء الضوئي ( مجاعة )  </a:t>
            </a:r>
            <a:br>
              <a:rPr lang="ar-IQ" dirty="0"/>
            </a:br>
            <a:r>
              <a:rPr lang="ar-IQ" dirty="0"/>
              <a:t>- تضرر أغشية </a:t>
            </a:r>
            <a:r>
              <a:rPr lang="ar-IQ" dirty="0" err="1"/>
              <a:t>البلاستيدات</a:t>
            </a:r>
            <a:r>
              <a:rPr lang="ar-IQ" dirty="0"/>
              <a:t> الخضراء وتكسير الكلوروفيل ( نقص معدل البناء الضوئي )  </a:t>
            </a:r>
            <a:br>
              <a:rPr lang="ar-IQ" dirty="0"/>
            </a:br>
            <a:r>
              <a:rPr lang="ar-IQ" dirty="0"/>
              <a:t>- تثبيط عمليات النقل للتغير في طبيعة الدهون </a:t>
            </a:r>
            <a:r>
              <a:rPr lang="ar-IQ" dirty="0" err="1"/>
              <a:t>المفسفرة</a:t>
            </a:r>
            <a:r>
              <a:rPr lang="ar-IQ" dirty="0"/>
              <a:t> المكونة للأغشية   </a:t>
            </a:r>
            <a:br>
              <a:rPr lang="ar-IQ" dirty="0"/>
            </a:br>
            <a:r>
              <a:rPr lang="ar-IQ" dirty="0"/>
              <a:t>- تراكم المواد السامة </a:t>
            </a:r>
            <a:br>
              <a:rPr lang="ar-IQ" dirty="0"/>
            </a:br>
            <a:r>
              <a:rPr lang="ar-IQ" dirty="0"/>
              <a:t>- زيادة معدل هدم البروتين عن معدل بناءه وتراكم </a:t>
            </a:r>
            <a:r>
              <a:rPr lang="af-ZA" dirty="0"/>
              <a:t>NH3</a:t>
            </a:r>
            <a:r>
              <a:rPr lang="ar-IQ" dirty="0"/>
              <a:t>السام</a:t>
            </a:r>
          </a:p>
        </p:txBody>
      </p:sp>
    </p:spTree>
    <p:extLst>
      <p:ext uri="{BB962C8B-B14F-4D97-AF65-F5344CB8AC3E}">
        <p14:creationId xmlns:p14="http://schemas.microsoft.com/office/powerpoint/2010/main" val="132548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BB91B8-EA4C-E65F-2262-91886C2D6D4B}"/>
              </a:ext>
            </a:extLst>
          </p:cNvPr>
          <p:cNvSpPr>
            <a:spLocks noGrp="1"/>
          </p:cNvSpPr>
          <p:nvPr>
            <p:ph type="title"/>
          </p:nvPr>
        </p:nvSpPr>
        <p:spPr/>
        <p:txBody>
          <a:bodyPr/>
          <a:lstStyle/>
          <a:p>
            <a:endParaRPr lang="ar-IQ"/>
          </a:p>
        </p:txBody>
      </p:sp>
      <p:pic>
        <p:nvPicPr>
          <p:cNvPr id="4" name="صورة 4">
            <a:extLst>
              <a:ext uri="{FF2B5EF4-FFF2-40B4-BE49-F238E27FC236}">
                <a16:creationId xmlns:a16="http://schemas.microsoft.com/office/drawing/2014/main" id="{9DE7A33F-34E2-D79E-513A-A2111185C3AB}"/>
              </a:ext>
            </a:extLst>
          </p:cNvPr>
          <p:cNvPicPr>
            <a:picLocks noGrp="1" noChangeAspect="1"/>
          </p:cNvPicPr>
          <p:nvPr>
            <p:ph sz="quarter" idx="13"/>
          </p:nvPr>
        </p:nvPicPr>
        <p:blipFill>
          <a:blip r:embed="rId2"/>
          <a:stretch>
            <a:fillRect/>
          </a:stretch>
        </p:blipFill>
        <p:spPr>
          <a:xfrm>
            <a:off x="730730" y="618517"/>
            <a:ext cx="10730539" cy="5594748"/>
          </a:xfrm>
        </p:spPr>
      </p:pic>
    </p:spTree>
    <p:extLst>
      <p:ext uri="{BB962C8B-B14F-4D97-AF65-F5344CB8AC3E}">
        <p14:creationId xmlns:p14="http://schemas.microsoft.com/office/powerpoint/2010/main" val="133001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DE8554-3B0A-DB0D-4F0A-08E166594A34}"/>
              </a:ext>
            </a:extLst>
          </p:cNvPr>
          <p:cNvSpPr>
            <a:spLocks noGrp="1"/>
          </p:cNvSpPr>
          <p:nvPr>
            <p:ph type="title"/>
          </p:nvPr>
        </p:nvSpPr>
        <p:spPr/>
        <p:txBody>
          <a:bodyPr/>
          <a:lstStyle/>
          <a:p>
            <a:r>
              <a:rPr lang="ar-IQ" dirty="0"/>
              <a:t>الإجهاد </a:t>
            </a:r>
            <a:r>
              <a:rPr lang="af-ZA" dirty="0"/>
              <a:t>Stress</a:t>
            </a:r>
            <a:endParaRPr lang="ar-IQ" dirty="0"/>
          </a:p>
        </p:txBody>
      </p:sp>
      <p:sp>
        <p:nvSpPr>
          <p:cNvPr id="3" name="عنصر نائب للمحتوى 2">
            <a:extLst>
              <a:ext uri="{FF2B5EF4-FFF2-40B4-BE49-F238E27FC236}">
                <a16:creationId xmlns:a16="http://schemas.microsoft.com/office/drawing/2014/main" id="{96E73E99-88DC-2CB4-D5D4-46C5F8E09942}"/>
              </a:ext>
            </a:extLst>
          </p:cNvPr>
          <p:cNvSpPr>
            <a:spLocks noGrp="1"/>
          </p:cNvSpPr>
          <p:nvPr>
            <p:ph sz="quarter" idx="13"/>
          </p:nvPr>
        </p:nvSpPr>
        <p:spPr>
          <a:xfrm>
            <a:off x="574446" y="2214694"/>
            <a:ext cx="10363826" cy="3424107"/>
          </a:xfrm>
        </p:spPr>
        <p:txBody>
          <a:bodyPr>
            <a:normAutofit lnSpcReduction="10000"/>
          </a:bodyPr>
          <a:lstStyle/>
          <a:p>
            <a:r>
              <a:rPr lang="af-ZA" dirty="0"/>
              <a:t> </a:t>
            </a:r>
            <a:br>
              <a:rPr lang="af-ZA" dirty="0"/>
            </a:br>
            <a:r>
              <a:rPr lang="ar-IQ" dirty="0"/>
              <a:t>يستخدم مصطلح الإجهاد في الطبيعة للتعبير عن تأثير قوة ما على جسم وتقاس شدة الإجهاد </a:t>
            </a:r>
            <a:br>
              <a:rPr lang="ar-IQ" dirty="0"/>
            </a:br>
            <a:r>
              <a:rPr lang="ar-IQ" dirty="0"/>
              <a:t>بكمية القوة المؤثرة على وحدة المساحة من الجسم ) داين / سم2) وعندما يتعرض جسم إلى إجهاد يصبح تحت شد </a:t>
            </a:r>
            <a:r>
              <a:rPr lang="af-ZA" dirty="0"/>
              <a:t>Strain </a:t>
            </a:r>
            <a:r>
              <a:rPr lang="ar-IQ" dirty="0"/>
              <a:t>والشد هو التغيرات في أبعاد الجسم ، قد يكون الشد عكسيا يزول بإزالة الإجهاد فيوصف الضرر بأنه مرن  . </a:t>
            </a:r>
            <a:r>
              <a:rPr lang="af-ZA" dirty="0"/>
              <a:t>Elastic  </a:t>
            </a:r>
            <a:br>
              <a:rPr lang="af-ZA" dirty="0"/>
            </a:br>
            <a:r>
              <a:rPr lang="ar-IQ" dirty="0"/>
              <a:t>الإجهاد  </a:t>
            </a:r>
            <a:r>
              <a:rPr lang="af-ZA" dirty="0"/>
              <a:t> Stress </a:t>
            </a:r>
            <a:br>
              <a:rPr lang="af-ZA" dirty="0"/>
            </a:br>
            <a:r>
              <a:rPr lang="ar-IQ" dirty="0"/>
              <a:t>هو العامل البيئي القادر على إحداث ضرر للكائن الحي </a:t>
            </a:r>
            <a:r>
              <a:rPr lang="ar-SA" dirty="0"/>
              <a:t>(</a:t>
            </a:r>
            <a:r>
              <a:rPr lang="ar-IQ" dirty="0"/>
              <a:t>زيادة ماء ، جفاف ، حرارة ، برودة ، ملوحة ، إشعاع</a:t>
            </a:r>
            <a:r>
              <a:rPr lang="ar-SA" dirty="0"/>
              <a:t> )</a:t>
            </a:r>
            <a:r>
              <a:rPr lang="ar-IQ" dirty="0"/>
              <a:t>عندما يتعرض الكائن الحي إلى إجهاد </a:t>
            </a:r>
            <a:r>
              <a:rPr lang="fa-IR" dirty="0"/>
              <a:t>و</a:t>
            </a:r>
            <a:r>
              <a:rPr lang="ar-IQ" dirty="0"/>
              <a:t>يحدث له : </a:t>
            </a:r>
            <a:br>
              <a:rPr lang="ar-IQ" dirty="0"/>
            </a:br>
            <a:r>
              <a:rPr lang="ar-IQ" dirty="0"/>
              <a:t>1. شد فيزيائي </a:t>
            </a:r>
            <a:br>
              <a:rPr lang="ar-IQ" dirty="0"/>
            </a:br>
            <a:r>
              <a:rPr lang="ar-IQ" dirty="0"/>
              <a:t>2. شد كيميائي </a:t>
            </a:r>
            <a:br>
              <a:rPr lang="ar-IQ" dirty="0"/>
            </a:br>
            <a:r>
              <a:rPr lang="ar-IQ" dirty="0"/>
              <a:t>وذلك حسب حساسية الكائن للإجهاد فبعضها حساس وبعضها مقاوم</a:t>
            </a:r>
          </a:p>
        </p:txBody>
      </p:sp>
    </p:spTree>
    <p:extLst>
      <p:ext uri="{BB962C8B-B14F-4D97-AF65-F5344CB8AC3E}">
        <p14:creationId xmlns:p14="http://schemas.microsoft.com/office/powerpoint/2010/main" val="117461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D36CEBC-7DB5-4201-967F-52E778E6B8D4}"/>
              </a:ext>
            </a:extLst>
          </p:cNvPr>
          <p:cNvSpPr>
            <a:spLocks noGrp="1"/>
          </p:cNvSpPr>
          <p:nvPr>
            <p:ph type="title"/>
          </p:nvPr>
        </p:nvSpPr>
        <p:spPr/>
        <p:txBody>
          <a:bodyPr/>
          <a:lstStyle/>
          <a:p>
            <a:r>
              <a:rPr lang="fa-IR" dirty="0"/>
              <a:t>الاجهاد المائي</a:t>
            </a:r>
            <a:endParaRPr lang="ar-IQ" dirty="0"/>
          </a:p>
        </p:txBody>
      </p:sp>
      <p:pic>
        <p:nvPicPr>
          <p:cNvPr id="4" name="صورة 4">
            <a:extLst>
              <a:ext uri="{FF2B5EF4-FFF2-40B4-BE49-F238E27FC236}">
                <a16:creationId xmlns:a16="http://schemas.microsoft.com/office/drawing/2014/main" id="{E1D31567-5A39-435E-085D-6560ACFE69A7}"/>
              </a:ext>
            </a:extLst>
          </p:cNvPr>
          <p:cNvPicPr>
            <a:picLocks noGrp="1" noChangeAspect="1"/>
          </p:cNvPicPr>
          <p:nvPr>
            <p:ph sz="quarter" idx="13"/>
          </p:nvPr>
        </p:nvPicPr>
        <p:blipFill>
          <a:blip r:embed="rId2"/>
          <a:stretch>
            <a:fillRect/>
          </a:stretch>
        </p:blipFill>
        <p:spPr>
          <a:xfrm>
            <a:off x="775378" y="2214694"/>
            <a:ext cx="10502847" cy="4471405"/>
          </a:xfrm>
        </p:spPr>
      </p:pic>
    </p:spTree>
    <p:extLst>
      <p:ext uri="{BB962C8B-B14F-4D97-AF65-F5344CB8AC3E}">
        <p14:creationId xmlns:p14="http://schemas.microsoft.com/office/powerpoint/2010/main" val="356142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7FB400-ABE4-C827-3494-B2D2CDE90CF2}"/>
              </a:ext>
            </a:extLst>
          </p:cNvPr>
          <p:cNvSpPr>
            <a:spLocks noGrp="1"/>
          </p:cNvSpPr>
          <p:nvPr>
            <p:ph type="title"/>
          </p:nvPr>
        </p:nvSpPr>
        <p:spPr/>
        <p:txBody>
          <a:bodyPr/>
          <a:lstStyle/>
          <a:p>
            <a:r>
              <a:rPr lang="ar-IQ" dirty="0"/>
              <a:t>إجهاد المائي </a:t>
            </a:r>
            <a:r>
              <a:rPr lang="af-ZA" dirty="0"/>
              <a:t>Watter Sttress</a:t>
            </a:r>
            <a:endParaRPr lang="ar-IQ" dirty="0"/>
          </a:p>
        </p:txBody>
      </p:sp>
      <p:sp>
        <p:nvSpPr>
          <p:cNvPr id="3" name="عنصر نائب للمحتوى 2">
            <a:extLst>
              <a:ext uri="{FF2B5EF4-FFF2-40B4-BE49-F238E27FC236}">
                <a16:creationId xmlns:a16="http://schemas.microsoft.com/office/drawing/2014/main" id="{F156D48E-6E6E-3614-7529-F70D81FF0C35}"/>
              </a:ext>
            </a:extLst>
          </p:cNvPr>
          <p:cNvSpPr>
            <a:spLocks noGrp="1"/>
          </p:cNvSpPr>
          <p:nvPr>
            <p:ph sz="quarter" idx="13"/>
          </p:nvPr>
        </p:nvSpPr>
        <p:spPr>
          <a:xfrm>
            <a:off x="913775" y="2367092"/>
            <a:ext cx="10363826" cy="3424107"/>
          </a:xfrm>
        </p:spPr>
        <p:txBody>
          <a:bodyPr>
            <a:normAutofit fontScale="85000" lnSpcReduction="10000"/>
          </a:bodyPr>
          <a:lstStyle/>
          <a:p>
            <a:r>
              <a:rPr lang="af-ZA" dirty="0"/>
              <a:t> </a:t>
            </a:r>
            <a:br>
              <a:rPr lang="af-ZA" dirty="0"/>
            </a:br>
            <a:r>
              <a:rPr lang="ar-IQ" dirty="0"/>
              <a:t>يعتمد نمو أي نبات نمواً طبيعيا على حالة </a:t>
            </a:r>
            <a:r>
              <a:rPr lang="ar-IQ" dirty="0" err="1"/>
              <a:t>الإتزان</a:t>
            </a:r>
            <a:r>
              <a:rPr lang="ar-IQ" dirty="0"/>
              <a:t> بين ما يمتصه ذلك النبات من الماء وبين ما يفقده ، قد تكون حالة عدم </a:t>
            </a:r>
            <a:r>
              <a:rPr lang="ar-IQ" dirty="0" err="1"/>
              <a:t>الإتزان</a:t>
            </a:r>
            <a:r>
              <a:rPr lang="ar-IQ" dirty="0"/>
              <a:t> ضئيلة </a:t>
            </a:r>
            <a:r>
              <a:rPr lang="fa-IR" dirty="0"/>
              <a:t>(</a:t>
            </a:r>
            <a:r>
              <a:rPr lang="ar-IQ" dirty="0"/>
              <a:t>أي أن ما يمتصه النبات من الماء بالكاد يكفي لتغطية ما يفقده الخلايا لا تكون في حالة امتلاء </a:t>
            </a:r>
            <a:r>
              <a:rPr lang="fa-IR" dirty="0"/>
              <a:t>)</a:t>
            </a:r>
            <a:r>
              <a:rPr lang="ar-IQ" dirty="0"/>
              <a:t>، وقد يكون حالة عدم </a:t>
            </a:r>
            <a:r>
              <a:rPr lang="ar-IQ" dirty="0" err="1"/>
              <a:t>الإتزان</a:t>
            </a:r>
            <a:r>
              <a:rPr lang="ar-IQ" dirty="0"/>
              <a:t> كبيرة فتظهر آثاره على هيئة ذبول مؤقت أما إذا كانت كمية الماء المفقود من النبات تفوق ما </a:t>
            </a:r>
            <a:r>
              <a:rPr lang="ar-IQ" dirty="0" err="1"/>
              <a:t>سيتطيع</a:t>
            </a:r>
            <a:r>
              <a:rPr lang="ar-IQ" dirty="0"/>
              <a:t> النبات امتصاصه وعلى درجة كبيرة فإن أعراض الذبول الدائم تبدو واضحة عليه وغالبا ينتهي الأمر بموت النبات ، وبالرغم من أن للماء أهمية كبيرة في حياة النبات إلا أنه قد يكون عامل بيئي مجهد ويرجع الإجهاد المائي إلى :  </a:t>
            </a:r>
            <a:br>
              <a:rPr lang="ar-IQ" dirty="0"/>
            </a:br>
            <a:r>
              <a:rPr lang="ar-IQ" dirty="0"/>
              <a:t>- إجهاد نقص الماء </a:t>
            </a:r>
            <a:r>
              <a:rPr lang="fa-IR" dirty="0"/>
              <a:t>(</a:t>
            </a:r>
            <a:r>
              <a:rPr lang="ar-IQ" dirty="0"/>
              <a:t> إجهاد جفاف</a:t>
            </a:r>
            <a:r>
              <a:rPr lang="fa-IR" dirty="0"/>
              <a:t>)</a:t>
            </a:r>
            <a:br>
              <a:rPr lang="ar-IQ" dirty="0"/>
            </a:br>
            <a:r>
              <a:rPr lang="ar-IQ" dirty="0"/>
              <a:t>- إجهاد زيادة الماء </a:t>
            </a:r>
            <a:r>
              <a:rPr lang="fa-IR" dirty="0"/>
              <a:t>(</a:t>
            </a:r>
            <a:r>
              <a:rPr lang="ar-IQ" dirty="0"/>
              <a:t>إجهاد غمر</a:t>
            </a:r>
            <a:r>
              <a:rPr lang="fa-IR" dirty="0"/>
              <a:t>)</a:t>
            </a:r>
            <a:br>
              <a:rPr lang="ar-IQ" dirty="0"/>
            </a:br>
            <a:r>
              <a:rPr lang="ar-IQ" dirty="0"/>
              <a:t>إذن ، الإجهاد المائي هو الضرر الذي يصيب النبات نتيجة التعرض لنقص أو زيادة الماء في بيئة النبات عن الحد الأمثل للنمو. </a:t>
            </a:r>
            <a:br>
              <a:rPr lang="ar-IQ" dirty="0"/>
            </a:br>
            <a:r>
              <a:rPr lang="ar-IQ" dirty="0"/>
              <a:t>كما يعرف إجهاد الجفاف بالإجهاد المائي ، وقد يسبب الجفاف تجفيف للأنسجة النباتية  ويرى ( </a:t>
            </a:r>
            <a:r>
              <a:rPr lang="af-ZA" dirty="0"/>
              <a:t>Hasio1900 ) </a:t>
            </a:r>
            <a:r>
              <a:rPr lang="ar-IQ" dirty="0"/>
              <a:t>أن تجفيف النبات يحدث عندما يفقد 57 % أو أكثر من محتواه المائي وبناء على ذلك فإجهاد الجفاف هو العامل القادر على إحداث فقد 57 % أو أكثر من المحتوى المائي للنبات.</a:t>
            </a:r>
          </a:p>
        </p:txBody>
      </p:sp>
    </p:spTree>
    <p:extLst>
      <p:ext uri="{BB962C8B-B14F-4D97-AF65-F5344CB8AC3E}">
        <p14:creationId xmlns:p14="http://schemas.microsoft.com/office/powerpoint/2010/main" val="1092289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22E5F5E-8040-6824-7E47-E7BC76517A02}"/>
              </a:ext>
            </a:extLst>
          </p:cNvPr>
          <p:cNvSpPr>
            <a:spLocks noGrp="1"/>
          </p:cNvSpPr>
          <p:nvPr>
            <p:ph type="title"/>
          </p:nvPr>
        </p:nvSpPr>
        <p:spPr/>
        <p:txBody>
          <a:bodyPr/>
          <a:lstStyle/>
          <a:p>
            <a:r>
              <a:rPr lang="ar-IQ" dirty="0"/>
              <a:t>كيف يؤثر نقص الماء على عملية الإنبات ؟ </a:t>
            </a:r>
            <a:br>
              <a:rPr lang="ar-IQ" dirty="0"/>
            </a:br>
            <a:endParaRPr lang="ar-IQ" dirty="0"/>
          </a:p>
        </p:txBody>
      </p:sp>
      <p:sp>
        <p:nvSpPr>
          <p:cNvPr id="3" name="عنصر نائب للمحتوى 2">
            <a:extLst>
              <a:ext uri="{FF2B5EF4-FFF2-40B4-BE49-F238E27FC236}">
                <a16:creationId xmlns:a16="http://schemas.microsoft.com/office/drawing/2014/main" id="{9984A02F-D023-EBF7-03EB-F5CABB390690}"/>
              </a:ext>
            </a:extLst>
          </p:cNvPr>
          <p:cNvSpPr>
            <a:spLocks noGrp="1"/>
          </p:cNvSpPr>
          <p:nvPr>
            <p:ph sz="quarter" idx="13"/>
          </p:nvPr>
        </p:nvSpPr>
        <p:spPr>
          <a:xfrm>
            <a:off x="914399" y="2277066"/>
            <a:ext cx="10363826" cy="4732482"/>
          </a:xfrm>
        </p:spPr>
        <p:txBody>
          <a:bodyPr>
            <a:normAutofit fontScale="85000" lnSpcReduction="20000"/>
          </a:bodyPr>
          <a:lstStyle/>
          <a:p>
            <a:r>
              <a:rPr lang="ar-IQ" dirty="0"/>
              <a:t>تعد عملية امتصاص البذور للماء هي أول عملية تحدث عند إنبات البذور وتعزى هذه العملية للتشرب ويحدد مدى التشرب بثلاثة عوامل : </a:t>
            </a:r>
            <a:br>
              <a:rPr lang="ar-IQ" dirty="0"/>
            </a:br>
            <a:r>
              <a:rPr lang="ar-IQ" dirty="0"/>
              <a:t>-  تركيب البذرة </a:t>
            </a:r>
            <a:br>
              <a:rPr lang="ar-IQ" dirty="0"/>
            </a:br>
            <a:r>
              <a:rPr lang="ar-IQ" dirty="0"/>
              <a:t>-  </a:t>
            </a:r>
            <a:r>
              <a:rPr lang="ar-IQ" dirty="0" err="1"/>
              <a:t>تفاذية</a:t>
            </a:r>
            <a:r>
              <a:rPr lang="ar-IQ" dirty="0"/>
              <a:t> القصرة </a:t>
            </a:r>
            <a:br>
              <a:rPr lang="ar-IQ" dirty="0"/>
            </a:br>
            <a:r>
              <a:rPr lang="ar-IQ" dirty="0"/>
              <a:t>-  نفاذية الثمرة </a:t>
            </a:r>
            <a:br>
              <a:rPr lang="ar-IQ" dirty="0"/>
            </a:br>
            <a:r>
              <a:rPr lang="ar-IQ" dirty="0"/>
              <a:t>عند عملية </a:t>
            </a:r>
            <a:r>
              <a:rPr lang="ar-IQ" dirty="0" err="1"/>
              <a:t>الإمتصاص</a:t>
            </a:r>
            <a:r>
              <a:rPr lang="ar-IQ" dirty="0"/>
              <a:t> يتكون ما يسمى ب ضغط التشرب نتيجة </a:t>
            </a:r>
            <a:r>
              <a:rPr lang="ar-IQ" dirty="0" err="1"/>
              <a:t>لإنتفاخ</a:t>
            </a:r>
            <a:r>
              <a:rPr lang="ar-IQ" dirty="0"/>
              <a:t> القصرة ويعتبر ضغط التشرب ذو أهمية كبيرة ويعد دليل على قوة حفظ البذور للماء ، ويعزى تشرب البذور للماء إلى الغرويات المحبة للماء في القصرة شبة المنفذة وأكثر منطقة تشرب هي النقير لأنها أقل سماكة ،ويعتبر البروتين من أهم المكونات في البذور التي تمتص الرطوبة (سواء السائلة أو الغازية </a:t>
            </a:r>
            <a:r>
              <a:rPr lang="fa-IR" dirty="0"/>
              <a:t>)</a:t>
            </a:r>
            <a:r>
              <a:rPr lang="ar-IQ" dirty="0"/>
              <a:t>  وتتشرب الماء بمقدار 187 % من وزنها أي أن انتفاخ البذور تعتمد على : </a:t>
            </a:r>
            <a:br>
              <a:rPr lang="ar-IQ" dirty="0"/>
            </a:br>
            <a:r>
              <a:rPr lang="ar-IQ" dirty="0"/>
              <a:t>-  نوع المواد المخزنة </a:t>
            </a:r>
            <a:br>
              <a:rPr lang="ar-IQ" dirty="0"/>
            </a:br>
            <a:r>
              <a:rPr lang="ar-IQ" dirty="0"/>
              <a:t>-  درجة الحرارة </a:t>
            </a:r>
            <a:br>
              <a:rPr lang="ar-IQ" dirty="0"/>
            </a:br>
            <a:r>
              <a:rPr lang="ar-IQ" dirty="0"/>
              <a:t>كما أن البذور لا تبدأ بالإنبات قبل أن تصل رطوبة البذرة إلى 37 % أو أكثر، والإجهاد المائي </a:t>
            </a:r>
            <a:r>
              <a:rPr lang="fa-IR" dirty="0"/>
              <a:t>(</a:t>
            </a:r>
            <a:r>
              <a:rPr lang="ar-IQ" dirty="0"/>
              <a:t>نقص الماء) يؤدي إلى زيادة صلابة </a:t>
            </a:r>
            <a:r>
              <a:rPr lang="ar-IQ" dirty="0" err="1"/>
              <a:t>بروتوبلازم</a:t>
            </a:r>
            <a:r>
              <a:rPr lang="ar-IQ" dirty="0"/>
              <a:t> البذرة. </a:t>
            </a:r>
            <a:br>
              <a:rPr lang="ar-IQ" dirty="0"/>
            </a:br>
            <a:r>
              <a:rPr lang="ar-IQ" dirty="0"/>
              <a:t>إجهاد زيادة الماء: </a:t>
            </a:r>
            <a:br>
              <a:rPr lang="ar-IQ" dirty="0"/>
            </a:br>
            <a:r>
              <a:rPr lang="ar-IQ" dirty="0"/>
              <a:t>تؤدي زيادة الرطوبة إلى تثبيط الإنبات لأن الظروف اللاهوائية المتكونة تعيق عملية الإنبات فتختنق البذور لحرمانها من الأكسجين الحر. </a:t>
            </a:r>
            <a:br>
              <a:rPr lang="ar-IQ" dirty="0"/>
            </a:br>
            <a:r>
              <a:rPr lang="ar-IQ" dirty="0"/>
              <a:t>تحتاج البذور إلى الأكسجين لإنباتها حيث يزداد تنفس البذور أثناء الإنبات وبالتالي أكسدة وهدم مثبط موجود في البذرة وبالتالي تسمح بالإنبات ، قد يحدث تنفس لا هوائي حيث تتمزق أغلفة البذرة ويصبح التنفس هوائي </a:t>
            </a:r>
            <a:r>
              <a:rPr lang="fa-IR" dirty="0"/>
              <a:t>(</a:t>
            </a:r>
            <a:r>
              <a:rPr lang="ar-IQ" dirty="0"/>
              <a:t>كحالة نادرة </a:t>
            </a:r>
            <a:r>
              <a:rPr lang="fa-IR" dirty="0"/>
              <a:t>)</a:t>
            </a:r>
            <a:r>
              <a:rPr lang="ar-IQ" dirty="0"/>
              <a:t>، وتكون البذرة مقاومة للإجهاد إذا زادت نسبة الإنبات عن 57 % وبالتالي يمكن قياس قدرة البذرة على مقاومة الإجهاد عن طريق حساب معدل نسبة إنبات البذور.</a:t>
            </a:r>
          </a:p>
        </p:txBody>
      </p:sp>
    </p:spTree>
    <p:extLst>
      <p:ext uri="{BB962C8B-B14F-4D97-AF65-F5344CB8AC3E}">
        <p14:creationId xmlns:p14="http://schemas.microsoft.com/office/powerpoint/2010/main" val="29161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A6BB17-8F4C-0E26-53E4-BC83E73E3FDB}"/>
              </a:ext>
            </a:extLst>
          </p:cNvPr>
          <p:cNvSpPr>
            <a:spLocks noGrp="1"/>
          </p:cNvSpPr>
          <p:nvPr>
            <p:ph type="title"/>
          </p:nvPr>
        </p:nvSpPr>
        <p:spPr/>
        <p:txBody>
          <a:bodyPr/>
          <a:lstStyle/>
          <a:p>
            <a:endParaRPr lang="ar-IQ"/>
          </a:p>
        </p:txBody>
      </p:sp>
      <p:pic>
        <p:nvPicPr>
          <p:cNvPr id="4" name="صورة 4">
            <a:extLst>
              <a:ext uri="{FF2B5EF4-FFF2-40B4-BE49-F238E27FC236}">
                <a16:creationId xmlns:a16="http://schemas.microsoft.com/office/drawing/2014/main" id="{407DC378-F417-168C-18A6-EB983D201B8A}"/>
              </a:ext>
            </a:extLst>
          </p:cNvPr>
          <p:cNvPicPr>
            <a:picLocks noGrp="1" noChangeAspect="1"/>
          </p:cNvPicPr>
          <p:nvPr>
            <p:ph sz="quarter" idx="13"/>
          </p:nvPr>
        </p:nvPicPr>
        <p:blipFill>
          <a:blip r:embed="rId2"/>
          <a:stretch>
            <a:fillRect/>
          </a:stretch>
        </p:blipFill>
        <p:spPr>
          <a:xfrm>
            <a:off x="125015" y="228891"/>
            <a:ext cx="11941969" cy="6400217"/>
          </a:xfrm>
        </p:spPr>
      </p:pic>
    </p:spTree>
    <p:extLst>
      <p:ext uri="{BB962C8B-B14F-4D97-AF65-F5344CB8AC3E}">
        <p14:creationId xmlns:p14="http://schemas.microsoft.com/office/powerpoint/2010/main" val="362747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EC63F8-9B58-1CDD-B773-242AFFD5DA54}"/>
              </a:ext>
            </a:extLst>
          </p:cNvPr>
          <p:cNvSpPr>
            <a:spLocks noGrp="1"/>
          </p:cNvSpPr>
          <p:nvPr>
            <p:ph type="title"/>
          </p:nvPr>
        </p:nvSpPr>
        <p:spPr/>
        <p:txBody>
          <a:bodyPr/>
          <a:lstStyle/>
          <a:p>
            <a:r>
              <a:rPr lang="fa-IR" dirty="0"/>
              <a:t>الاجهاد الملحي</a:t>
            </a:r>
            <a:endParaRPr lang="ar-IQ" dirty="0"/>
          </a:p>
        </p:txBody>
      </p:sp>
      <p:pic>
        <p:nvPicPr>
          <p:cNvPr id="4" name="صورة 4">
            <a:extLst>
              <a:ext uri="{FF2B5EF4-FFF2-40B4-BE49-F238E27FC236}">
                <a16:creationId xmlns:a16="http://schemas.microsoft.com/office/drawing/2014/main" id="{26F7EEDA-EF3E-D43C-E888-A64F4183B208}"/>
              </a:ext>
            </a:extLst>
          </p:cNvPr>
          <p:cNvPicPr>
            <a:picLocks noGrp="1" noChangeAspect="1"/>
          </p:cNvPicPr>
          <p:nvPr>
            <p:ph sz="quarter" idx="13"/>
          </p:nvPr>
        </p:nvPicPr>
        <p:blipFill>
          <a:blip r:embed="rId2"/>
          <a:stretch>
            <a:fillRect/>
          </a:stretch>
        </p:blipFill>
        <p:spPr>
          <a:xfrm>
            <a:off x="913774" y="2214694"/>
            <a:ext cx="10364451" cy="4092087"/>
          </a:xfrm>
        </p:spPr>
      </p:pic>
    </p:spTree>
    <p:extLst>
      <p:ext uri="{BB962C8B-B14F-4D97-AF65-F5344CB8AC3E}">
        <p14:creationId xmlns:p14="http://schemas.microsoft.com/office/powerpoint/2010/main" val="89112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C0C26D7-C761-F5E0-9E7B-BB4DC2CB8BB8}"/>
              </a:ext>
            </a:extLst>
          </p:cNvPr>
          <p:cNvSpPr>
            <a:spLocks noGrp="1"/>
          </p:cNvSpPr>
          <p:nvPr>
            <p:ph type="title"/>
          </p:nvPr>
        </p:nvSpPr>
        <p:spPr/>
        <p:txBody>
          <a:bodyPr/>
          <a:lstStyle/>
          <a:p>
            <a:r>
              <a:rPr lang="ar-IQ" dirty="0"/>
              <a:t>الإجهاد الملحي   </a:t>
            </a:r>
            <a:r>
              <a:rPr lang="af-ZA" dirty="0"/>
              <a:t>Salt Stress </a:t>
            </a:r>
            <a:br>
              <a:rPr lang="af-ZA" dirty="0"/>
            </a:br>
            <a:endParaRPr lang="ar-IQ" dirty="0"/>
          </a:p>
        </p:txBody>
      </p:sp>
      <p:sp>
        <p:nvSpPr>
          <p:cNvPr id="3" name="عنصر نائب للمحتوى 2">
            <a:extLst>
              <a:ext uri="{FF2B5EF4-FFF2-40B4-BE49-F238E27FC236}">
                <a16:creationId xmlns:a16="http://schemas.microsoft.com/office/drawing/2014/main" id="{8ED79677-A904-C09B-D9B5-9286B2115153}"/>
              </a:ext>
            </a:extLst>
          </p:cNvPr>
          <p:cNvSpPr>
            <a:spLocks noGrp="1"/>
          </p:cNvSpPr>
          <p:nvPr>
            <p:ph sz="quarter" idx="13"/>
          </p:nvPr>
        </p:nvSpPr>
        <p:spPr>
          <a:xfrm>
            <a:off x="767954" y="1752018"/>
            <a:ext cx="10510271" cy="5105982"/>
          </a:xfrm>
        </p:spPr>
        <p:txBody>
          <a:bodyPr>
            <a:normAutofit fontScale="92500" lnSpcReduction="20000"/>
          </a:bodyPr>
          <a:lstStyle/>
          <a:p>
            <a:br>
              <a:rPr lang="af-ZA" dirty="0"/>
            </a:br>
            <a:r>
              <a:rPr lang="ar-IQ" dirty="0"/>
              <a:t>ينشأ الإجهاد الملحي نتيجة زيادة تركيز الأملاح وأهمها أملاح الصوديوم </a:t>
            </a:r>
            <a:r>
              <a:rPr lang="fa-IR" dirty="0"/>
              <a:t>(</a:t>
            </a:r>
            <a:r>
              <a:rPr lang="ar-IQ" dirty="0"/>
              <a:t>كلوريد الصوديوم ، كربونات الصوديوم ، كبريتات الصوديوم </a:t>
            </a:r>
            <a:r>
              <a:rPr lang="fa-IR" dirty="0"/>
              <a:t>)</a:t>
            </a:r>
            <a:r>
              <a:rPr lang="ar-IQ" dirty="0"/>
              <a:t>، وتعد الأراضي مالحة عندما يصل تركيز الملح في التربة إلى مستوى يثبط نمو معظم نباتات المحاصيل ، وبما أن النباتات تختلف اختلافا كبيراً فيما بينها في درجة مقاومتها للإجهاد الملحي فإنه من الصعب تحديد تركيز معين من الملح يمكن </a:t>
            </a:r>
            <a:br>
              <a:rPr lang="ar-IQ" dirty="0"/>
            </a:br>
            <a:r>
              <a:rPr lang="ar-IQ" dirty="0"/>
              <a:t>استخدامه للتمييز بين الأراضي المالحة وغير المالحة ، وعموما تعد الأراضي مالحة إذا زاد  تركيز الملح فيها عن 7.1%. تزداد مشكلة الملوحة بدرجة أكبر في المناطق الجافة لكون كمية الأمطار لا تكفي لغسل الأملاح المتجمعة من التربة بعيداً عن منطقة الجذور ، كما تتميز بارتفاع معدلات البخر. </a:t>
            </a:r>
            <a:br>
              <a:rPr lang="ar-IQ" dirty="0"/>
            </a:br>
            <a:r>
              <a:rPr lang="ar-IQ" dirty="0"/>
              <a:t>كيف يؤثر الإجهاد الملحي على الإنبات ؟ </a:t>
            </a:r>
            <a:br>
              <a:rPr lang="ar-IQ" dirty="0"/>
            </a:br>
            <a:r>
              <a:rPr lang="ar-IQ" dirty="0"/>
              <a:t>تعد مرحلة إنبات البذور حساسة جداً للأملاح بسبب انخفاض الجهد </a:t>
            </a:r>
            <a:r>
              <a:rPr lang="ar-IQ" dirty="0" err="1"/>
              <a:t>الإسموزي</a:t>
            </a:r>
            <a:r>
              <a:rPr lang="ar-IQ" dirty="0"/>
              <a:t> في البيئة </a:t>
            </a:r>
            <a:r>
              <a:rPr lang="fa-IR" dirty="0"/>
              <a:t>(</a:t>
            </a:r>
            <a:r>
              <a:rPr lang="ar-IQ" dirty="0"/>
              <a:t>انخفاض جهد الماء نتيجة تركيز الأملاح ، أي ارتفاع الضغط </a:t>
            </a:r>
            <a:r>
              <a:rPr lang="ar-IQ" dirty="0" err="1"/>
              <a:t>الإسموزي</a:t>
            </a:r>
            <a:r>
              <a:rPr lang="ar-IQ" dirty="0"/>
              <a:t> </a:t>
            </a:r>
            <a:r>
              <a:rPr lang="fa-IR" dirty="0"/>
              <a:t>)</a:t>
            </a:r>
            <a:r>
              <a:rPr lang="ar-IQ" dirty="0"/>
              <a:t>نقصا في النسبة المئوية للإنبات </a:t>
            </a:r>
            <a:br>
              <a:rPr lang="ar-IQ" dirty="0"/>
            </a:br>
            <a:r>
              <a:rPr lang="ar-IQ" dirty="0"/>
              <a:t>ونقص في معدلات الإنبات حيث وجد أن نسبة الإنبات تنخفض إذا زاد تركيز الملح عن 1 % ، ويبدو أن استجابة إنبات البذور للأملاح تعتمد على درجة الحرارة . </a:t>
            </a:r>
            <a:br>
              <a:rPr lang="ar-IQ" dirty="0"/>
            </a:br>
            <a:r>
              <a:rPr lang="ar-IQ" dirty="0"/>
              <a:t>يرجع تأثير الأملاح على إنبات البذور إلى : </a:t>
            </a:r>
            <a:br>
              <a:rPr lang="ar-IQ" dirty="0"/>
            </a:br>
            <a:r>
              <a:rPr lang="ar-IQ" dirty="0"/>
              <a:t>1-  السمية الأيونية </a:t>
            </a:r>
            <a:br>
              <a:rPr lang="ar-IQ" dirty="0"/>
            </a:br>
            <a:r>
              <a:rPr lang="ar-IQ" dirty="0"/>
              <a:t>2-  تأثير اسموزي نتيجة نقص جهد الماء في بيئة النمو لزيادة تركيز الأملاح </a:t>
            </a:r>
            <a:br>
              <a:rPr lang="ar-IQ" dirty="0"/>
            </a:br>
            <a:r>
              <a:rPr lang="ar-IQ" dirty="0"/>
              <a:t>3- قد يرجع للتأثيرين السابقين معاً</a:t>
            </a:r>
          </a:p>
        </p:txBody>
      </p:sp>
    </p:spTree>
    <p:extLst>
      <p:ext uri="{BB962C8B-B14F-4D97-AF65-F5344CB8AC3E}">
        <p14:creationId xmlns:p14="http://schemas.microsoft.com/office/powerpoint/2010/main" val="220245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0FC607-1779-39AF-4DA1-111E737CF616}"/>
              </a:ext>
            </a:extLst>
          </p:cNvPr>
          <p:cNvSpPr>
            <a:spLocks noGrp="1"/>
          </p:cNvSpPr>
          <p:nvPr>
            <p:ph type="title"/>
          </p:nvPr>
        </p:nvSpPr>
        <p:spPr/>
        <p:txBody>
          <a:bodyPr/>
          <a:lstStyle/>
          <a:p>
            <a:endParaRPr lang="ar-IQ"/>
          </a:p>
        </p:txBody>
      </p:sp>
      <p:pic>
        <p:nvPicPr>
          <p:cNvPr id="4" name="صورة 4">
            <a:extLst>
              <a:ext uri="{FF2B5EF4-FFF2-40B4-BE49-F238E27FC236}">
                <a16:creationId xmlns:a16="http://schemas.microsoft.com/office/drawing/2014/main" id="{C5872CA8-A2CB-53BC-8338-609B33B6B04C}"/>
              </a:ext>
            </a:extLst>
          </p:cNvPr>
          <p:cNvPicPr>
            <a:picLocks noGrp="1" noChangeAspect="1"/>
          </p:cNvPicPr>
          <p:nvPr>
            <p:ph sz="quarter" idx="13"/>
          </p:nvPr>
        </p:nvPicPr>
        <p:blipFill>
          <a:blip r:embed="rId2"/>
          <a:stretch>
            <a:fillRect/>
          </a:stretch>
        </p:blipFill>
        <p:spPr>
          <a:xfrm>
            <a:off x="642939" y="0"/>
            <a:ext cx="10635286" cy="6334920"/>
          </a:xfrm>
        </p:spPr>
      </p:pic>
    </p:spTree>
    <p:extLst>
      <p:ext uri="{BB962C8B-B14F-4D97-AF65-F5344CB8AC3E}">
        <p14:creationId xmlns:p14="http://schemas.microsoft.com/office/powerpoint/2010/main" val="3926410960"/>
      </p:ext>
    </p:extLst>
  </p:cSld>
  <p:clrMapOvr>
    <a:masterClrMapping/>
  </p:clrMapOvr>
</p:sld>
</file>

<file path=ppt/theme/theme1.xml><?xml version="1.0" encoding="utf-8"?>
<a:theme xmlns:a="http://schemas.openxmlformats.org/drawingml/2006/main" name="قطرة">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otalTime>0</TotalTime>
  <Words>1420</Words>
  <Application>Microsoft Office PowerPoint</Application>
  <PresentationFormat>Widescreen</PresentationFormat>
  <Paragraphs>24</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Tw Cen MT</vt:lpstr>
      <vt:lpstr>قطرة</vt:lpstr>
      <vt:lpstr>اجهادات البذور</vt:lpstr>
      <vt:lpstr>الإجهاد Stress</vt:lpstr>
      <vt:lpstr>الاجهاد المائي</vt:lpstr>
      <vt:lpstr>إجهاد المائي Watter Sttress</vt:lpstr>
      <vt:lpstr>كيف يؤثر نقص الماء على عملية الإنبات ؟  </vt:lpstr>
      <vt:lpstr>PowerPoint Presentation</vt:lpstr>
      <vt:lpstr>الاجهاد الملحي</vt:lpstr>
      <vt:lpstr>الإجهاد الملحي   Salt Stress  </vt:lpstr>
      <vt:lpstr>PowerPoint Presentation</vt:lpstr>
      <vt:lpstr>PowerPoint Presentation</vt:lpstr>
      <vt:lpstr>PowerPoint Presentation</vt:lpstr>
      <vt:lpstr>الإجهاد الحراري Heat Stress  </vt:lpstr>
      <vt:lpstr>اجهاد الحرارة المرتفعة</vt:lpstr>
      <vt:lpstr>اجهاد الحرارة المرتفعة :  </vt:lpstr>
      <vt:lpstr>اجهاد الحرارة المنخفضة</vt:lpstr>
      <vt:lpstr>إجهاد الحرارة المنخفضة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wexel262@gmail.com</dc:creator>
  <cp:lastModifiedBy>LENOVO</cp:lastModifiedBy>
  <cp:revision>10</cp:revision>
  <dcterms:created xsi:type="dcterms:W3CDTF">2022-10-08T17:54:41Z</dcterms:created>
  <dcterms:modified xsi:type="dcterms:W3CDTF">2022-11-05T12:26:19Z</dcterms:modified>
</cp:coreProperties>
</file>